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58" r:id="rId3"/>
    <p:sldId id="259" r:id="rId4"/>
    <p:sldId id="260" r:id="rId5"/>
    <p:sldId id="261" r:id="rId6"/>
    <p:sldId id="262" r:id="rId7"/>
    <p:sldId id="276" r:id="rId8"/>
    <p:sldId id="272" r:id="rId9"/>
    <p:sldId id="271" r:id="rId10"/>
    <p:sldId id="275" r:id="rId11"/>
    <p:sldId id="265" r:id="rId12"/>
    <p:sldId id="266" r:id="rId13"/>
    <p:sldId id="273" r:id="rId14"/>
    <p:sldId id="289" r:id="rId15"/>
    <p:sldId id="268" r:id="rId16"/>
    <p:sldId id="290" r:id="rId17"/>
    <p:sldId id="277" r:id="rId18"/>
    <p:sldId id="269" r:id="rId19"/>
    <p:sldId id="278" r:id="rId20"/>
    <p:sldId id="279" r:id="rId21"/>
    <p:sldId id="280" r:id="rId22"/>
    <p:sldId id="281" r:id="rId23"/>
    <p:sldId id="282" r:id="rId24"/>
    <p:sldId id="283" r:id="rId25"/>
    <p:sldId id="284" r:id="rId26"/>
    <p:sldId id="285" r:id="rId27"/>
    <p:sldId id="286" r:id="rId28"/>
    <p:sldId id="287" r:id="rId29"/>
    <p:sldId id="288" r:id="rId30"/>
    <p:sldId id="291" r:id="rId31"/>
    <p:sldId id="292" r:id="rId32"/>
    <p:sldId id="293" r:id="rId33"/>
    <p:sldId id="27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87"/>
    <p:restoredTop sz="91821"/>
  </p:normalViewPr>
  <p:slideViewPr>
    <p:cSldViewPr snapToGrid="0" snapToObjects="1">
      <p:cViewPr>
        <p:scale>
          <a:sx n="88" d="100"/>
          <a:sy n="88" d="100"/>
        </p:scale>
        <p:origin x="80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73DDAD-DECD-2C45-B31C-D14E6D14E154}"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01EFEE53-8750-8F47-B3AB-6887F74535D9}">
      <dgm:prSet phldrT="[Text]"/>
      <dgm:spPr/>
      <dgm:t>
        <a:bodyPr/>
        <a:lstStyle/>
        <a:p>
          <a:r>
            <a:rPr lang="en-US" dirty="0" smtClean="0"/>
            <a:t>Urban Planning Organization</a:t>
          </a:r>
          <a:endParaRPr lang="en-US" dirty="0"/>
        </a:p>
      </dgm:t>
    </dgm:pt>
    <dgm:pt modelId="{2C998B7E-0C9D-5042-82DB-FD7859D754E1}" type="parTrans" cxnId="{4CA9E838-71E5-FE49-AF42-44DC26F2D41F}">
      <dgm:prSet/>
      <dgm:spPr/>
      <dgm:t>
        <a:bodyPr/>
        <a:lstStyle/>
        <a:p>
          <a:endParaRPr lang="en-US"/>
        </a:p>
      </dgm:t>
    </dgm:pt>
    <dgm:pt modelId="{DDAF3323-4AF7-A94C-8BA0-B27E4FDBF461}" type="sibTrans" cxnId="{4CA9E838-71E5-FE49-AF42-44DC26F2D41F}">
      <dgm:prSet/>
      <dgm:spPr>
        <a:noFill/>
      </dgm:spPr>
      <dgm:t>
        <a:bodyPr/>
        <a:lstStyle/>
        <a:p>
          <a:endParaRPr lang="en-US"/>
        </a:p>
      </dgm:t>
    </dgm:pt>
    <dgm:pt modelId="{9329995B-B8A0-5F43-87EF-4788322C62AA}">
      <dgm:prSet phldrT="[Text]"/>
      <dgm:spPr/>
      <dgm:t>
        <a:bodyPr/>
        <a:lstStyle/>
        <a:p>
          <a:r>
            <a:rPr lang="en-US" dirty="0" smtClean="0"/>
            <a:t>Urban Environmental Organization</a:t>
          </a:r>
          <a:endParaRPr lang="en-US" dirty="0"/>
        </a:p>
      </dgm:t>
    </dgm:pt>
    <dgm:pt modelId="{E2EF8BB1-A59B-0A4E-AD47-11235F63886F}" type="parTrans" cxnId="{50226869-D152-6A4B-9972-665115C2571A}">
      <dgm:prSet/>
      <dgm:spPr/>
      <dgm:t>
        <a:bodyPr/>
        <a:lstStyle/>
        <a:p>
          <a:endParaRPr lang="en-US"/>
        </a:p>
      </dgm:t>
    </dgm:pt>
    <dgm:pt modelId="{9FE25595-6B9B-C049-A9C2-23EDE7D3C624}" type="sibTrans" cxnId="{50226869-D152-6A4B-9972-665115C2571A}">
      <dgm:prSet/>
      <dgm:spPr>
        <a:noFill/>
      </dgm:spPr>
      <dgm:t>
        <a:bodyPr/>
        <a:lstStyle/>
        <a:p>
          <a:endParaRPr lang="en-US"/>
        </a:p>
      </dgm:t>
    </dgm:pt>
    <dgm:pt modelId="{E4E42F40-565C-8C45-825E-8B0A4DBADEE9}">
      <dgm:prSet phldrT="[Text]"/>
      <dgm:spPr/>
      <dgm:t>
        <a:bodyPr/>
        <a:lstStyle/>
        <a:p>
          <a:r>
            <a:rPr lang="en-US" dirty="0" smtClean="0"/>
            <a:t>Urban Census Organization</a:t>
          </a:r>
          <a:endParaRPr lang="en-US" dirty="0"/>
        </a:p>
      </dgm:t>
    </dgm:pt>
    <dgm:pt modelId="{5E146CCE-E0C7-BF4E-BC07-A080E3DC798A}" type="parTrans" cxnId="{F445BBC7-3B68-9B4A-90EF-CF7AC65954EC}">
      <dgm:prSet/>
      <dgm:spPr/>
      <dgm:t>
        <a:bodyPr/>
        <a:lstStyle/>
        <a:p>
          <a:endParaRPr lang="en-US"/>
        </a:p>
      </dgm:t>
    </dgm:pt>
    <dgm:pt modelId="{FD4AB9CD-496A-6745-82DA-CBD43917F8BD}" type="sibTrans" cxnId="{F445BBC7-3B68-9B4A-90EF-CF7AC65954EC}">
      <dgm:prSet/>
      <dgm:spPr>
        <a:noFill/>
      </dgm:spPr>
      <dgm:t>
        <a:bodyPr/>
        <a:lstStyle/>
        <a:p>
          <a:endParaRPr lang="en-US"/>
        </a:p>
      </dgm:t>
    </dgm:pt>
    <dgm:pt modelId="{73F4C83D-9595-C34A-8706-F07F594849B2}" type="pres">
      <dgm:prSet presAssocID="{7F73DDAD-DECD-2C45-B31C-D14E6D14E154}" presName="cycle" presStyleCnt="0">
        <dgm:presLayoutVars>
          <dgm:dir/>
          <dgm:resizeHandles val="exact"/>
        </dgm:presLayoutVars>
      </dgm:prSet>
      <dgm:spPr/>
      <dgm:t>
        <a:bodyPr/>
        <a:lstStyle/>
        <a:p>
          <a:endParaRPr lang="en-US"/>
        </a:p>
      </dgm:t>
    </dgm:pt>
    <dgm:pt modelId="{98E9A51B-B237-5A4E-A73B-5A1F3563AEC8}" type="pres">
      <dgm:prSet presAssocID="{01EFEE53-8750-8F47-B3AB-6887F74535D9}" presName="node" presStyleLbl="node1" presStyleIdx="0" presStyleCnt="3" custRadScaleRad="74200">
        <dgm:presLayoutVars>
          <dgm:bulletEnabled val="1"/>
        </dgm:presLayoutVars>
      </dgm:prSet>
      <dgm:spPr/>
      <dgm:t>
        <a:bodyPr/>
        <a:lstStyle/>
        <a:p>
          <a:endParaRPr lang="en-US"/>
        </a:p>
      </dgm:t>
    </dgm:pt>
    <dgm:pt modelId="{83E77719-5A2E-EE41-A43C-B76A3A2AE21C}" type="pres">
      <dgm:prSet presAssocID="{DDAF3323-4AF7-A94C-8BA0-B27E4FDBF461}" presName="sibTrans" presStyleLbl="sibTrans2D1" presStyleIdx="0" presStyleCnt="3"/>
      <dgm:spPr/>
      <dgm:t>
        <a:bodyPr/>
        <a:lstStyle/>
        <a:p>
          <a:endParaRPr lang="en-US"/>
        </a:p>
      </dgm:t>
    </dgm:pt>
    <dgm:pt modelId="{308CEB68-9262-B845-BA09-38C285F2F0D9}" type="pres">
      <dgm:prSet presAssocID="{DDAF3323-4AF7-A94C-8BA0-B27E4FDBF461}" presName="connectorText" presStyleLbl="sibTrans2D1" presStyleIdx="0" presStyleCnt="3"/>
      <dgm:spPr/>
      <dgm:t>
        <a:bodyPr/>
        <a:lstStyle/>
        <a:p>
          <a:endParaRPr lang="en-US"/>
        </a:p>
      </dgm:t>
    </dgm:pt>
    <dgm:pt modelId="{B1C6AFC2-F22C-F942-A6D3-E26274701AC6}" type="pres">
      <dgm:prSet presAssocID="{9329995B-B8A0-5F43-87EF-4788322C62AA}" presName="node" presStyleLbl="node1" presStyleIdx="1" presStyleCnt="3" custRadScaleRad="126644" custRadScaleInc="-4278">
        <dgm:presLayoutVars>
          <dgm:bulletEnabled val="1"/>
        </dgm:presLayoutVars>
      </dgm:prSet>
      <dgm:spPr/>
      <dgm:t>
        <a:bodyPr/>
        <a:lstStyle/>
        <a:p>
          <a:endParaRPr lang="en-US"/>
        </a:p>
      </dgm:t>
    </dgm:pt>
    <dgm:pt modelId="{FE18D193-2F9D-B744-9F0F-64B58761A73F}" type="pres">
      <dgm:prSet presAssocID="{9FE25595-6B9B-C049-A9C2-23EDE7D3C624}" presName="sibTrans" presStyleLbl="sibTrans2D1" presStyleIdx="1" presStyleCnt="3"/>
      <dgm:spPr/>
      <dgm:t>
        <a:bodyPr/>
        <a:lstStyle/>
        <a:p>
          <a:endParaRPr lang="en-US"/>
        </a:p>
      </dgm:t>
    </dgm:pt>
    <dgm:pt modelId="{67C0A837-6D28-8845-9E28-4AED8683211E}" type="pres">
      <dgm:prSet presAssocID="{9FE25595-6B9B-C049-A9C2-23EDE7D3C624}" presName="connectorText" presStyleLbl="sibTrans2D1" presStyleIdx="1" presStyleCnt="3"/>
      <dgm:spPr/>
      <dgm:t>
        <a:bodyPr/>
        <a:lstStyle/>
        <a:p>
          <a:endParaRPr lang="en-US"/>
        </a:p>
      </dgm:t>
    </dgm:pt>
    <dgm:pt modelId="{2E19D435-64E3-C54C-842F-2AFA3A3E10EE}" type="pres">
      <dgm:prSet presAssocID="{E4E42F40-565C-8C45-825E-8B0A4DBADEE9}" presName="node" presStyleLbl="node1" presStyleIdx="2" presStyleCnt="3" custRadScaleRad="117317" custRadScaleInc="293">
        <dgm:presLayoutVars>
          <dgm:bulletEnabled val="1"/>
        </dgm:presLayoutVars>
      </dgm:prSet>
      <dgm:spPr/>
      <dgm:t>
        <a:bodyPr/>
        <a:lstStyle/>
        <a:p>
          <a:endParaRPr lang="en-US"/>
        </a:p>
      </dgm:t>
    </dgm:pt>
    <dgm:pt modelId="{7910FDA5-D25C-1548-B2B6-0B93953FC8B9}" type="pres">
      <dgm:prSet presAssocID="{FD4AB9CD-496A-6745-82DA-CBD43917F8BD}" presName="sibTrans" presStyleLbl="sibTrans2D1" presStyleIdx="2" presStyleCnt="3"/>
      <dgm:spPr/>
      <dgm:t>
        <a:bodyPr/>
        <a:lstStyle/>
        <a:p>
          <a:endParaRPr lang="en-US"/>
        </a:p>
      </dgm:t>
    </dgm:pt>
    <dgm:pt modelId="{6E46FDE3-B695-7741-9FB8-56B2ACC95B41}" type="pres">
      <dgm:prSet presAssocID="{FD4AB9CD-496A-6745-82DA-CBD43917F8BD}" presName="connectorText" presStyleLbl="sibTrans2D1" presStyleIdx="2" presStyleCnt="3"/>
      <dgm:spPr/>
      <dgm:t>
        <a:bodyPr/>
        <a:lstStyle/>
        <a:p>
          <a:endParaRPr lang="en-US"/>
        </a:p>
      </dgm:t>
    </dgm:pt>
  </dgm:ptLst>
  <dgm:cxnLst>
    <dgm:cxn modelId="{A99295F9-0F25-5241-9BE3-43CF79CBD686}" type="presOf" srcId="{DDAF3323-4AF7-A94C-8BA0-B27E4FDBF461}" destId="{83E77719-5A2E-EE41-A43C-B76A3A2AE21C}" srcOrd="0" destOrd="0" presId="urn:microsoft.com/office/officeart/2005/8/layout/cycle2"/>
    <dgm:cxn modelId="{4CA9E838-71E5-FE49-AF42-44DC26F2D41F}" srcId="{7F73DDAD-DECD-2C45-B31C-D14E6D14E154}" destId="{01EFEE53-8750-8F47-B3AB-6887F74535D9}" srcOrd="0" destOrd="0" parTransId="{2C998B7E-0C9D-5042-82DB-FD7859D754E1}" sibTransId="{DDAF3323-4AF7-A94C-8BA0-B27E4FDBF461}"/>
    <dgm:cxn modelId="{B13108D4-AC13-7648-AD29-6A1A212BF95F}" type="presOf" srcId="{9329995B-B8A0-5F43-87EF-4788322C62AA}" destId="{B1C6AFC2-F22C-F942-A6D3-E26274701AC6}" srcOrd="0" destOrd="0" presId="urn:microsoft.com/office/officeart/2005/8/layout/cycle2"/>
    <dgm:cxn modelId="{C7629300-A777-1940-BE86-B8776DA61B37}" type="presOf" srcId="{7F73DDAD-DECD-2C45-B31C-D14E6D14E154}" destId="{73F4C83D-9595-C34A-8706-F07F594849B2}" srcOrd="0" destOrd="0" presId="urn:microsoft.com/office/officeart/2005/8/layout/cycle2"/>
    <dgm:cxn modelId="{320D26B2-8815-9F4F-B591-1A2132B7EEF1}" type="presOf" srcId="{FD4AB9CD-496A-6745-82DA-CBD43917F8BD}" destId="{6E46FDE3-B695-7741-9FB8-56B2ACC95B41}" srcOrd="1" destOrd="0" presId="urn:microsoft.com/office/officeart/2005/8/layout/cycle2"/>
    <dgm:cxn modelId="{12625CCF-C069-024C-B58B-1F34F2718D47}" type="presOf" srcId="{01EFEE53-8750-8F47-B3AB-6887F74535D9}" destId="{98E9A51B-B237-5A4E-A73B-5A1F3563AEC8}" srcOrd="0" destOrd="0" presId="urn:microsoft.com/office/officeart/2005/8/layout/cycle2"/>
    <dgm:cxn modelId="{3C9482A6-C018-D347-B7C9-04406757CB05}" type="presOf" srcId="{FD4AB9CD-496A-6745-82DA-CBD43917F8BD}" destId="{7910FDA5-D25C-1548-B2B6-0B93953FC8B9}" srcOrd="0" destOrd="0" presId="urn:microsoft.com/office/officeart/2005/8/layout/cycle2"/>
    <dgm:cxn modelId="{926E72CB-A61D-154F-BED4-EE8E86FAD967}" type="presOf" srcId="{E4E42F40-565C-8C45-825E-8B0A4DBADEE9}" destId="{2E19D435-64E3-C54C-842F-2AFA3A3E10EE}" srcOrd="0" destOrd="0" presId="urn:microsoft.com/office/officeart/2005/8/layout/cycle2"/>
    <dgm:cxn modelId="{8335B28B-BCBD-0A44-9E6D-EBEDEF649E99}" type="presOf" srcId="{DDAF3323-4AF7-A94C-8BA0-B27E4FDBF461}" destId="{308CEB68-9262-B845-BA09-38C285F2F0D9}" srcOrd="1" destOrd="0" presId="urn:microsoft.com/office/officeart/2005/8/layout/cycle2"/>
    <dgm:cxn modelId="{B8052BE3-B5AD-E546-8FA3-5E3995CC1ADE}" type="presOf" srcId="{9FE25595-6B9B-C049-A9C2-23EDE7D3C624}" destId="{67C0A837-6D28-8845-9E28-4AED8683211E}" srcOrd="1" destOrd="0" presId="urn:microsoft.com/office/officeart/2005/8/layout/cycle2"/>
    <dgm:cxn modelId="{4F44A3A0-9576-9B46-8FB1-F30DC0AA54C1}" type="presOf" srcId="{9FE25595-6B9B-C049-A9C2-23EDE7D3C624}" destId="{FE18D193-2F9D-B744-9F0F-64B58761A73F}" srcOrd="0" destOrd="0" presId="urn:microsoft.com/office/officeart/2005/8/layout/cycle2"/>
    <dgm:cxn modelId="{50226869-D152-6A4B-9972-665115C2571A}" srcId="{7F73DDAD-DECD-2C45-B31C-D14E6D14E154}" destId="{9329995B-B8A0-5F43-87EF-4788322C62AA}" srcOrd="1" destOrd="0" parTransId="{E2EF8BB1-A59B-0A4E-AD47-11235F63886F}" sibTransId="{9FE25595-6B9B-C049-A9C2-23EDE7D3C624}"/>
    <dgm:cxn modelId="{F445BBC7-3B68-9B4A-90EF-CF7AC65954EC}" srcId="{7F73DDAD-DECD-2C45-B31C-D14E6D14E154}" destId="{E4E42F40-565C-8C45-825E-8B0A4DBADEE9}" srcOrd="2" destOrd="0" parTransId="{5E146CCE-E0C7-BF4E-BC07-A080E3DC798A}" sibTransId="{FD4AB9CD-496A-6745-82DA-CBD43917F8BD}"/>
    <dgm:cxn modelId="{A5CDA858-0ED8-C54A-AFCD-903320DD3A2F}" type="presParOf" srcId="{73F4C83D-9595-C34A-8706-F07F594849B2}" destId="{98E9A51B-B237-5A4E-A73B-5A1F3563AEC8}" srcOrd="0" destOrd="0" presId="urn:microsoft.com/office/officeart/2005/8/layout/cycle2"/>
    <dgm:cxn modelId="{1ED51BB7-582D-9643-9CA8-9813E267884F}" type="presParOf" srcId="{73F4C83D-9595-C34A-8706-F07F594849B2}" destId="{83E77719-5A2E-EE41-A43C-B76A3A2AE21C}" srcOrd="1" destOrd="0" presId="urn:microsoft.com/office/officeart/2005/8/layout/cycle2"/>
    <dgm:cxn modelId="{07750055-2F93-2444-964D-D40A4CB88501}" type="presParOf" srcId="{83E77719-5A2E-EE41-A43C-B76A3A2AE21C}" destId="{308CEB68-9262-B845-BA09-38C285F2F0D9}" srcOrd="0" destOrd="0" presId="urn:microsoft.com/office/officeart/2005/8/layout/cycle2"/>
    <dgm:cxn modelId="{EC74AF93-C1A2-6448-838A-B211878D6461}" type="presParOf" srcId="{73F4C83D-9595-C34A-8706-F07F594849B2}" destId="{B1C6AFC2-F22C-F942-A6D3-E26274701AC6}" srcOrd="2" destOrd="0" presId="urn:microsoft.com/office/officeart/2005/8/layout/cycle2"/>
    <dgm:cxn modelId="{722ACC30-5199-134D-AFEA-14EA77CB2FB7}" type="presParOf" srcId="{73F4C83D-9595-C34A-8706-F07F594849B2}" destId="{FE18D193-2F9D-B744-9F0F-64B58761A73F}" srcOrd="3" destOrd="0" presId="urn:microsoft.com/office/officeart/2005/8/layout/cycle2"/>
    <dgm:cxn modelId="{17D99706-4FD5-9248-B79F-817149766A73}" type="presParOf" srcId="{FE18D193-2F9D-B744-9F0F-64B58761A73F}" destId="{67C0A837-6D28-8845-9E28-4AED8683211E}" srcOrd="0" destOrd="0" presId="urn:microsoft.com/office/officeart/2005/8/layout/cycle2"/>
    <dgm:cxn modelId="{0FF9F28A-B99F-C44B-B05E-5AEC3712CE13}" type="presParOf" srcId="{73F4C83D-9595-C34A-8706-F07F594849B2}" destId="{2E19D435-64E3-C54C-842F-2AFA3A3E10EE}" srcOrd="4" destOrd="0" presId="urn:microsoft.com/office/officeart/2005/8/layout/cycle2"/>
    <dgm:cxn modelId="{FFEC5EB8-A0FB-E547-AF18-EF575236802C}" type="presParOf" srcId="{73F4C83D-9595-C34A-8706-F07F594849B2}" destId="{7910FDA5-D25C-1548-B2B6-0B93953FC8B9}" srcOrd="5" destOrd="0" presId="urn:microsoft.com/office/officeart/2005/8/layout/cycle2"/>
    <dgm:cxn modelId="{447A3E0A-0B70-DC4D-B5C9-EA3C767A8507}" type="presParOf" srcId="{7910FDA5-D25C-1548-B2B6-0B93953FC8B9}" destId="{6E46FDE3-B695-7741-9FB8-56B2ACC95B41}"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9A51B-B237-5A4E-A73B-5A1F3563AEC8}">
      <dsp:nvSpPr>
        <dsp:cNvPr id="0" name=""/>
        <dsp:cNvSpPr/>
      </dsp:nvSpPr>
      <dsp:spPr>
        <a:xfrm>
          <a:off x="2887265" y="527744"/>
          <a:ext cx="2353468" cy="2353468"/>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Urban Planning Organization</a:t>
          </a:r>
          <a:endParaRPr lang="en-US" sz="2300" kern="1200" dirty="0"/>
        </a:p>
      </dsp:txBody>
      <dsp:txXfrm>
        <a:off x="3231922" y="872401"/>
        <a:ext cx="1664154" cy="1664154"/>
      </dsp:txXfrm>
    </dsp:sp>
    <dsp:sp modelId="{83E77719-5A2E-EE41-A43C-B76A3A2AE21C}">
      <dsp:nvSpPr>
        <dsp:cNvPr id="0" name=""/>
        <dsp:cNvSpPr/>
      </dsp:nvSpPr>
      <dsp:spPr>
        <a:xfrm rot="2871813">
          <a:off x="4917982" y="2564174"/>
          <a:ext cx="566230" cy="794295"/>
        </a:xfrm>
        <a:prstGeom prst="rightArrow">
          <a:avLst>
            <a:gd name="adj1" fmla="val 60000"/>
            <a:gd name="adj2" fmla="val 50000"/>
          </a:avLst>
        </a:prstGeom>
        <a:no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945934" y="2660050"/>
        <a:ext cx="396361" cy="476577"/>
      </dsp:txXfrm>
    </dsp:sp>
    <dsp:sp modelId="{B1C6AFC2-F22C-F942-A6D3-E26274701AC6}">
      <dsp:nvSpPr>
        <dsp:cNvPr id="0" name=""/>
        <dsp:cNvSpPr/>
      </dsp:nvSpPr>
      <dsp:spPr>
        <a:xfrm>
          <a:off x="5182964" y="3065198"/>
          <a:ext cx="2353468" cy="2353468"/>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Urban Environmental Organization</a:t>
          </a:r>
          <a:endParaRPr lang="en-US" sz="2300" kern="1200" dirty="0"/>
        </a:p>
      </dsp:txBody>
      <dsp:txXfrm>
        <a:off x="5527621" y="3409855"/>
        <a:ext cx="1664154" cy="1664154"/>
      </dsp:txXfrm>
    </dsp:sp>
    <dsp:sp modelId="{FE18D193-2F9D-B744-9F0F-64B58761A73F}">
      <dsp:nvSpPr>
        <dsp:cNvPr id="0" name=""/>
        <dsp:cNvSpPr/>
      </dsp:nvSpPr>
      <dsp:spPr>
        <a:xfrm rot="10800000">
          <a:off x="3667250" y="3844784"/>
          <a:ext cx="1071104" cy="794295"/>
        </a:xfrm>
        <a:prstGeom prst="rightArrow">
          <a:avLst>
            <a:gd name="adj1" fmla="val 60000"/>
            <a:gd name="adj2" fmla="val 50000"/>
          </a:avLst>
        </a:prstGeom>
        <a:no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3905538" y="4003643"/>
        <a:ext cx="832816" cy="476577"/>
      </dsp:txXfrm>
    </dsp:sp>
    <dsp:sp modelId="{2E19D435-64E3-C54C-842F-2AFA3A3E10EE}">
      <dsp:nvSpPr>
        <dsp:cNvPr id="0" name=""/>
        <dsp:cNvSpPr/>
      </dsp:nvSpPr>
      <dsp:spPr>
        <a:xfrm>
          <a:off x="808543" y="3065198"/>
          <a:ext cx="2353468" cy="2353468"/>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Urban Census Organization</a:t>
          </a:r>
          <a:endParaRPr lang="en-US" sz="2300" kern="1200" dirty="0"/>
        </a:p>
      </dsp:txBody>
      <dsp:txXfrm>
        <a:off x="1153200" y="3409855"/>
        <a:ext cx="1664154" cy="1664154"/>
      </dsp:txXfrm>
    </dsp:sp>
    <dsp:sp modelId="{7910FDA5-D25C-1548-B2B6-0B93953FC8B9}">
      <dsp:nvSpPr>
        <dsp:cNvPr id="0" name=""/>
        <dsp:cNvSpPr/>
      </dsp:nvSpPr>
      <dsp:spPr>
        <a:xfrm rot="18559492">
          <a:off x="2770244" y="2586811"/>
          <a:ext cx="491171" cy="794295"/>
        </a:xfrm>
        <a:prstGeom prst="rightArrow">
          <a:avLst>
            <a:gd name="adj1" fmla="val 60000"/>
            <a:gd name="adj2" fmla="val 50000"/>
          </a:avLst>
        </a:prstGeom>
        <a:no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797230" y="2802663"/>
        <a:ext cx="343820" cy="47657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94400-EE23-3742-8C0E-C37FD161E088}" type="datetimeFigureOut">
              <a:rPr lang="en-US" smtClean="0"/>
              <a:t>12/11/16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079CE-C424-B144-B436-975EF58AE2E6}" type="slidenum">
              <a:rPr lang="en-US" smtClean="0"/>
              <a:t>‹#›</a:t>
            </a:fld>
            <a:endParaRPr lang="en-US"/>
          </a:p>
        </p:txBody>
      </p:sp>
    </p:spTree>
    <p:extLst>
      <p:ext uri="{BB962C8B-B14F-4D97-AF65-F5344CB8AC3E}">
        <p14:creationId xmlns:p14="http://schemas.microsoft.com/office/powerpoint/2010/main" val="60313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079CE-C424-B144-B436-975EF58AE2E6}" type="slidenum">
              <a:rPr lang="en-US" smtClean="0"/>
              <a:t>1</a:t>
            </a:fld>
            <a:endParaRPr lang="en-US"/>
          </a:p>
        </p:txBody>
      </p:sp>
    </p:spTree>
    <p:extLst>
      <p:ext uri="{BB962C8B-B14F-4D97-AF65-F5344CB8AC3E}">
        <p14:creationId xmlns:p14="http://schemas.microsoft.com/office/powerpoint/2010/main" val="997718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最好有两页拉近看。。</a:t>
            </a:r>
            <a:endParaRPr lang="en-US" dirty="0"/>
          </a:p>
        </p:txBody>
      </p:sp>
      <p:sp>
        <p:nvSpPr>
          <p:cNvPr id="4" name="Slide Number Placeholder 3"/>
          <p:cNvSpPr>
            <a:spLocks noGrp="1"/>
          </p:cNvSpPr>
          <p:nvPr>
            <p:ph type="sldNum" sz="quarter" idx="10"/>
          </p:nvPr>
        </p:nvSpPr>
        <p:spPr/>
        <p:txBody>
          <a:bodyPr/>
          <a:lstStyle/>
          <a:p>
            <a:fld id="{F560B72D-FD87-458E-8CE2-2D8AB15815A1}" type="slidenum">
              <a:rPr lang="en-US" smtClean="0"/>
              <a:t>15</a:t>
            </a:fld>
            <a:endParaRPr lang="en-US"/>
          </a:p>
        </p:txBody>
      </p:sp>
    </p:spTree>
    <p:extLst>
      <p:ext uri="{BB962C8B-B14F-4D97-AF65-F5344CB8AC3E}">
        <p14:creationId xmlns:p14="http://schemas.microsoft.com/office/powerpoint/2010/main" val="175051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079CE-C424-B144-B436-975EF58AE2E6}" type="slidenum">
              <a:rPr lang="en-US" smtClean="0"/>
              <a:t>18</a:t>
            </a:fld>
            <a:endParaRPr lang="en-US"/>
          </a:p>
        </p:txBody>
      </p:sp>
    </p:spTree>
    <p:extLst>
      <p:ext uri="{BB962C8B-B14F-4D97-AF65-F5344CB8AC3E}">
        <p14:creationId xmlns:p14="http://schemas.microsoft.com/office/powerpoint/2010/main" val="80148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you like to guess where it is? It</a:t>
            </a:r>
            <a:r>
              <a:rPr lang="en-US" baseline="0" dirty="0"/>
              <a:t> is Beijing, the capital city of China. And don’t worry there is nothing on fire, it is not smoke but just polluted air that every </a:t>
            </a:r>
            <a:r>
              <a:rPr lang="en-US" baseline="0" dirty="0" err="1"/>
              <a:t>Beijingnese</a:t>
            </a:r>
            <a:r>
              <a:rPr lang="en-US" baseline="0" dirty="0"/>
              <a:t> has to bare with every single day.</a:t>
            </a:r>
            <a:endParaRPr lang="en-US" dirty="0"/>
          </a:p>
        </p:txBody>
      </p:sp>
      <p:sp>
        <p:nvSpPr>
          <p:cNvPr id="4" name="Slide Number Placeholder 3"/>
          <p:cNvSpPr>
            <a:spLocks noGrp="1"/>
          </p:cNvSpPr>
          <p:nvPr>
            <p:ph type="sldNum" sz="quarter" idx="10"/>
          </p:nvPr>
        </p:nvSpPr>
        <p:spPr/>
        <p:txBody>
          <a:bodyPr/>
          <a:lstStyle/>
          <a:p>
            <a:fld id="{F560B72D-FD87-458E-8CE2-2D8AB15815A1}" type="slidenum">
              <a:rPr lang="en-US" smtClean="0"/>
              <a:t>2</a:t>
            </a:fld>
            <a:endParaRPr lang="en-US"/>
          </a:p>
        </p:txBody>
      </p:sp>
    </p:spTree>
    <p:extLst>
      <p:ext uri="{BB962C8B-B14F-4D97-AF65-F5344CB8AC3E}">
        <p14:creationId xmlns:p14="http://schemas.microsoft.com/office/powerpoint/2010/main" val="80961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Obviously</a:t>
            </a:r>
            <a:r>
              <a:rPr lang="zh-CN" altLang="en-US" dirty="0"/>
              <a:t>， </a:t>
            </a:r>
            <a:r>
              <a:rPr lang="en-US" altLang="zh-CN" dirty="0" err="1"/>
              <a:t>Beijingnese</a:t>
            </a:r>
            <a:r>
              <a:rPr lang="en-US" altLang="zh-CN" baseline="0" dirty="0"/>
              <a:t> are not the only people that suffered from terrible urban environment. Here is a photo of the </a:t>
            </a:r>
            <a:r>
              <a:rPr lang="en-US" altLang="zh-CN" baseline="0" dirty="0" err="1"/>
              <a:t>Gange</a:t>
            </a:r>
            <a:r>
              <a:rPr lang="en-US" altLang="zh-CN" baseline="0" dirty="0"/>
              <a:t> River, seems the Indians are in trouble as well.</a:t>
            </a:r>
            <a:endParaRPr lang="en-US" dirty="0"/>
          </a:p>
        </p:txBody>
      </p:sp>
      <p:sp>
        <p:nvSpPr>
          <p:cNvPr id="4" name="Slide Number Placeholder 3"/>
          <p:cNvSpPr>
            <a:spLocks noGrp="1"/>
          </p:cNvSpPr>
          <p:nvPr>
            <p:ph type="sldNum" sz="quarter" idx="10"/>
          </p:nvPr>
        </p:nvSpPr>
        <p:spPr/>
        <p:txBody>
          <a:bodyPr/>
          <a:lstStyle/>
          <a:p>
            <a:fld id="{F560B72D-FD87-458E-8CE2-2D8AB15815A1}" type="slidenum">
              <a:rPr lang="en-US" smtClean="0"/>
              <a:t>3</a:t>
            </a:fld>
            <a:endParaRPr lang="en-US"/>
          </a:p>
        </p:txBody>
      </p:sp>
    </p:spTree>
    <p:extLst>
      <p:ext uri="{BB962C8B-B14F-4D97-AF65-F5344CB8AC3E}">
        <p14:creationId xmlns:p14="http://schemas.microsoft.com/office/powerpoint/2010/main" val="100299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All three of us</a:t>
            </a:r>
            <a:r>
              <a:rPr lang="en-US" altLang="zh-CN" baseline="0" dirty="0"/>
              <a:t> are from big cities in China, we experienced both pros and cons of living in a city. However, it seems urban planning is always a big issue: the information among governments are distributed in a very low efficiency; problems are realized too late to be fixed. Taking the air pollution in Beijing as an example, it could be noticed and cured in early stage. There are so many indexes or signs ignored or deferred by related institutes and now we have to breathe in such bad air, spending way more budgets in fixing this problem and risk our health, suffer from it.</a:t>
            </a:r>
          </a:p>
          <a:p>
            <a:r>
              <a:rPr lang="en-US" baseline="0" dirty="0"/>
              <a:t>Environment is just one aspect of urban planning, other aspects of it generates issues as well, the most important thing is these factors or issues never exist independently. The have causal effect on each other and related convolutedly.  </a:t>
            </a:r>
            <a:endParaRPr lang="en-US" dirty="0"/>
          </a:p>
        </p:txBody>
      </p:sp>
      <p:sp>
        <p:nvSpPr>
          <p:cNvPr id="4" name="Slide Number Placeholder 3"/>
          <p:cNvSpPr>
            <a:spLocks noGrp="1"/>
          </p:cNvSpPr>
          <p:nvPr>
            <p:ph type="sldNum" sz="quarter" idx="10"/>
          </p:nvPr>
        </p:nvSpPr>
        <p:spPr/>
        <p:txBody>
          <a:bodyPr/>
          <a:lstStyle/>
          <a:p>
            <a:fld id="{F560B72D-FD87-458E-8CE2-2D8AB15815A1}" type="slidenum">
              <a:rPr lang="en-US" smtClean="0"/>
              <a:t>4</a:t>
            </a:fld>
            <a:endParaRPr lang="en-US"/>
          </a:p>
        </p:txBody>
      </p:sp>
    </p:spTree>
    <p:extLst>
      <p:ext uri="{BB962C8B-B14F-4D97-AF65-F5344CB8AC3E}">
        <p14:creationId xmlns:p14="http://schemas.microsoft.com/office/powerpoint/2010/main" val="69492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Therefore, we came up with the idea of building a system that connects  governments from all jurisdiction levels with different data collecting institutes. </a:t>
            </a:r>
            <a:r>
              <a:rPr lang="en-US" baseline="0" dirty="0" smtClean="0"/>
              <a:t>Our algorithm is inspired by the idea of Big Data, which is bring </a:t>
            </a:r>
            <a:r>
              <a:rPr lang="en-US" baseline="0" dirty="0"/>
              <a:t>in all data into the system, real-time tracking the cities and monitor if the city is in a good healthy trend. </a:t>
            </a:r>
            <a:r>
              <a:rPr lang="en-US" baseline="0" dirty="0" smtClean="0"/>
              <a:t>It will collecting large amount data, analyzing them with statistical methods. With calculated results, it will be able to </a:t>
            </a:r>
            <a:r>
              <a:rPr lang="en-US" baseline="0" dirty="0"/>
              <a:t>catch the abnormal data, transferring work requests among departments or institutes, calculate different indexes and eventually generates reports and advices for cities in need</a:t>
            </a:r>
            <a:r>
              <a:rPr lang="en-US" baseline="0" dirty="0" smtClean="0"/>
              <a:t>. Due to the time frame restriction, it may not possibly implement a fully matured system with the huge amount calculation, but we tried our best to keep the system’s core algorithm to be as similar to the real one as possible and focused on implementing the overall system structure. </a:t>
            </a:r>
          </a:p>
        </p:txBody>
      </p:sp>
      <p:sp>
        <p:nvSpPr>
          <p:cNvPr id="4" name="Slide Number Placeholder 3"/>
          <p:cNvSpPr>
            <a:spLocks noGrp="1"/>
          </p:cNvSpPr>
          <p:nvPr>
            <p:ph type="sldNum" sz="quarter" idx="10"/>
          </p:nvPr>
        </p:nvSpPr>
        <p:spPr/>
        <p:txBody>
          <a:bodyPr/>
          <a:lstStyle/>
          <a:p>
            <a:fld id="{F560B72D-FD87-458E-8CE2-2D8AB15815A1}" type="slidenum">
              <a:rPr lang="en-US" smtClean="0"/>
              <a:t>5</a:t>
            </a:fld>
            <a:endParaRPr lang="en-US"/>
          </a:p>
        </p:txBody>
      </p:sp>
    </p:spTree>
    <p:extLst>
      <p:ext uri="{BB962C8B-B14F-4D97-AF65-F5344CB8AC3E}">
        <p14:creationId xmlns:p14="http://schemas.microsoft.com/office/powerpoint/2010/main" val="1549403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Approach-how to solve the problem</a:t>
            </a:r>
          </a:p>
        </p:txBody>
      </p:sp>
      <p:sp>
        <p:nvSpPr>
          <p:cNvPr id="4" name="Slide Number Placeholder 3"/>
          <p:cNvSpPr>
            <a:spLocks noGrp="1"/>
          </p:cNvSpPr>
          <p:nvPr>
            <p:ph type="sldNum" sz="quarter" idx="10"/>
          </p:nvPr>
        </p:nvSpPr>
        <p:spPr/>
        <p:txBody>
          <a:bodyPr/>
          <a:lstStyle/>
          <a:p>
            <a:fld id="{F560B72D-FD87-458E-8CE2-2D8AB15815A1}" type="slidenum">
              <a:rPr lang="en-US" smtClean="0"/>
              <a:t>6</a:t>
            </a:fld>
            <a:endParaRPr lang="en-US"/>
          </a:p>
        </p:txBody>
      </p:sp>
    </p:spTree>
    <p:extLst>
      <p:ext uri="{BB962C8B-B14F-4D97-AF65-F5344CB8AC3E}">
        <p14:creationId xmlns:p14="http://schemas.microsoft.com/office/powerpoint/2010/main" val="1674521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079CE-C424-B144-B436-975EF58AE2E6}" type="slidenum">
              <a:rPr lang="en-US" smtClean="0"/>
              <a:t>10</a:t>
            </a:fld>
            <a:endParaRPr lang="en-US"/>
          </a:p>
        </p:txBody>
      </p:sp>
    </p:spTree>
    <p:extLst>
      <p:ext uri="{BB962C8B-B14F-4D97-AF65-F5344CB8AC3E}">
        <p14:creationId xmlns:p14="http://schemas.microsoft.com/office/powerpoint/2010/main" val="110464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a:t>
            </a:r>
            <a:r>
              <a:rPr lang="zh-CN" altLang="en-US" dirty="0"/>
              <a:t>详谈</a:t>
            </a:r>
            <a:r>
              <a:rPr lang="en-US" dirty="0"/>
              <a:t>)</a:t>
            </a:r>
          </a:p>
        </p:txBody>
      </p:sp>
      <p:sp>
        <p:nvSpPr>
          <p:cNvPr id="4" name="Slide Number Placeholder 3"/>
          <p:cNvSpPr>
            <a:spLocks noGrp="1"/>
          </p:cNvSpPr>
          <p:nvPr>
            <p:ph type="sldNum" sz="quarter" idx="10"/>
          </p:nvPr>
        </p:nvSpPr>
        <p:spPr/>
        <p:txBody>
          <a:bodyPr/>
          <a:lstStyle/>
          <a:p>
            <a:fld id="{F560B72D-FD87-458E-8CE2-2D8AB15815A1}" type="slidenum">
              <a:rPr lang="en-US" smtClean="0"/>
              <a:t>11</a:t>
            </a:fld>
            <a:endParaRPr lang="en-US"/>
          </a:p>
        </p:txBody>
      </p:sp>
    </p:spTree>
    <p:extLst>
      <p:ext uri="{BB962C8B-B14F-4D97-AF65-F5344CB8AC3E}">
        <p14:creationId xmlns:p14="http://schemas.microsoft.com/office/powerpoint/2010/main" val="160777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2(</a:t>
            </a:r>
            <a:r>
              <a:rPr lang="zh-CN" altLang="en-US" dirty="0"/>
              <a:t>详谈</a:t>
            </a:r>
            <a:r>
              <a:rPr lang="en-US" dirty="0"/>
              <a:t>)</a:t>
            </a:r>
          </a:p>
        </p:txBody>
      </p:sp>
      <p:sp>
        <p:nvSpPr>
          <p:cNvPr id="4" name="Slide Number Placeholder 3"/>
          <p:cNvSpPr>
            <a:spLocks noGrp="1"/>
          </p:cNvSpPr>
          <p:nvPr>
            <p:ph type="sldNum" sz="quarter" idx="10"/>
          </p:nvPr>
        </p:nvSpPr>
        <p:spPr/>
        <p:txBody>
          <a:bodyPr/>
          <a:lstStyle/>
          <a:p>
            <a:fld id="{F560B72D-FD87-458E-8CE2-2D8AB15815A1}" type="slidenum">
              <a:rPr lang="en-US" smtClean="0"/>
              <a:t>12</a:t>
            </a:fld>
            <a:endParaRPr lang="en-US"/>
          </a:p>
        </p:txBody>
      </p:sp>
    </p:spTree>
    <p:extLst>
      <p:ext uri="{BB962C8B-B14F-4D97-AF65-F5344CB8AC3E}">
        <p14:creationId xmlns:p14="http://schemas.microsoft.com/office/powerpoint/2010/main" val="85827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12/11/16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NUL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NUL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NUL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NUL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382" y="2398641"/>
            <a:ext cx="10515600" cy="1325563"/>
          </a:xfrm>
        </p:spPr>
        <p:txBody>
          <a:bodyPr/>
          <a:lstStyle/>
          <a:p>
            <a:pPr algn="ctr"/>
            <a:r>
              <a:rPr lang="en-US" dirty="0"/>
              <a:t>5100-Final Presentation</a:t>
            </a:r>
          </a:p>
        </p:txBody>
      </p:sp>
      <p:sp>
        <p:nvSpPr>
          <p:cNvPr id="3" name="TextBox 2"/>
          <p:cNvSpPr txBox="1"/>
          <p:nvPr/>
        </p:nvSpPr>
        <p:spPr>
          <a:xfrm>
            <a:off x="5027310" y="4355023"/>
            <a:ext cx="9283484" cy="523220"/>
          </a:xfrm>
          <a:prstGeom prst="rect">
            <a:avLst/>
          </a:prstGeom>
          <a:noFill/>
        </p:spPr>
        <p:txBody>
          <a:bodyPr wrap="square" rtlCol="0">
            <a:spAutoFit/>
          </a:bodyPr>
          <a:lstStyle/>
          <a:p>
            <a:r>
              <a:rPr lang="en-US" altLang="zh-CN" sz="2800" dirty="0" smtClean="0"/>
              <a:t>——by </a:t>
            </a:r>
            <a:r>
              <a:rPr lang="en-US" sz="2800" dirty="0" err="1" smtClean="0"/>
              <a:t>Sicheng</a:t>
            </a:r>
            <a:r>
              <a:rPr lang="en-US" sz="2800" dirty="0" smtClean="0"/>
              <a:t> Zhang, Li </a:t>
            </a:r>
            <a:r>
              <a:rPr lang="en-US" sz="2800" dirty="0" err="1" smtClean="0"/>
              <a:t>Guo</a:t>
            </a:r>
            <a:r>
              <a:rPr lang="en-US" sz="2800" dirty="0" smtClean="0"/>
              <a:t> and Shu Zhang</a:t>
            </a:r>
            <a:endParaRPr lang="en-US" sz="2800" dirty="0"/>
          </a:p>
        </p:txBody>
      </p:sp>
    </p:spTree>
    <p:extLst>
      <p:ext uri="{BB962C8B-B14F-4D97-AF65-F5344CB8AC3E}">
        <p14:creationId xmlns:p14="http://schemas.microsoft.com/office/powerpoint/2010/main" val="951402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193205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p:cNvSpPr/>
          <p:nvPr/>
        </p:nvSpPr>
        <p:spPr>
          <a:xfrm rot="16200000" flipH="1" flipV="1">
            <a:off x="5654298" y="594388"/>
            <a:ext cx="883403" cy="25055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2176548" flipH="1" flipV="1">
            <a:off x="7385586" y="2972445"/>
            <a:ext cx="883403" cy="33967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8486734" flipH="1" flipV="1">
            <a:off x="4250402" y="3259163"/>
            <a:ext cx="883403" cy="33967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flipH="1" flipV="1">
            <a:off x="480447" y="4897465"/>
            <a:ext cx="1788485" cy="37327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flipH="1" flipV="1">
            <a:off x="9923068" y="5084103"/>
            <a:ext cx="1788485" cy="37327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7863209" flipH="1" flipV="1">
            <a:off x="4668569" y="3530735"/>
            <a:ext cx="883403" cy="33967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933298" flipH="1" flipV="1">
            <a:off x="7096395" y="3417394"/>
            <a:ext cx="883403" cy="33967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141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317358" y="790414"/>
            <a:ext cx="5625884" cy="5424407"/>
          </a:xfrm>
          <a:prstGeom prst="rect">
            <a:avLst/>
          </a:prstGeom>
        </p:spPr>
      </p:pic>
      <p:sp>
        <p:nvSpPr>
          <p:cNvPr id="5" name="TextBox 4"/>
          <p:cNvSpPr txBox="1"/>
          <p:nvPr/>
        </p:nvSpPr>
        <p:spPr>
          <a:xfrm>
            <a:off x="7160218" y="1022888"/>
            <a:ext cx="4618494" cy="954107"/>
          </a:xfrm>
          <a:prstGeom prst="rect">
            <a:avLst/>
          </a:prstGeom>
          <a:noFill/>
        </p:spPr>
        <p:txBody>
          <a:bodyPr wrap="square" rtlCol="0">
            <a:spAutoFit/>
          </a:bodyPr>
          <a:lstStyle/>
          <a:p>
            <a:r>
              <a:rPr lang="en-US" sz="2800" dirty="0" smtClean="0"/>
              <a:t>Trigger: </a:t>
            </a:r>
          </a:p>
          <a:p>
            <a:r>
              <a:rPr lang="en-US" sz="2800" dirty="0" smtClean="0"/>
              <a:t>Urban Planning Organization</a:t>
            </a:r>
            <a:endParaRPr lang="en-US" sz="2800" dirty="0"/>
          </a:p>
        </p:txBody>
      </p:sp>
    </p:spTree>
    <p:extLst>
      <p:ext uri="{BB962C8B-B14F-4D97-AF65-F5344CB8AC3E}">
        <p14:creationId xmlns:p14="http://schemas.microsoft.com/office/powerpoint/2010/main" val="1593427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86927" y="795472"/>
            <a:ext cx="5825318" cy="5574331"/>
          </a:xfrm>
          <a:prstGeom prst="rect">
            <a:avLst/>
          </a:prstGeom>
        </p:spPr>
      </p:pic>
      <p:sp>
        <p:nvSpPr>
          <p:cNvPr id="6" name="TextBox 5"/>
          <p:cNvSpPr txBox="1"/>
          <p:nvPr/>
        </p:nvSpPr>
        <p:spPr>
          <a:xfrm>
            <a:off x="7268705" y="795472"/>
            <a:ext cx="4448014" cy="1384995"/>
          </a:xfrm>
          <a:prstGeom prst="rect">
            <a:avLst/>
          </a:prstGeom>
          <a:noFill/>
        </p:spPr>
        <p:txBody>
          <a:bodyPr wrap="square" rtlCol="0">
            <a:spAutoFit/>
          </a:bodyPr>
          <a:lstStyle/>
          <a:p>
            <a:r>
              <a:rPr lang="en-US" sz="2800" dirty="0" smtClean="0"/>
              <a:t>Trigger: </a:t>
            </a:r>
          </a:p>
          <a:p>
            <a:r>
              <a:rPr lang="en-US" sz="2800" dirty="0" smtClean="0"/>
              <a:t>Population Department</a:t>
            </a:r>
          </a:p>
          <a:p>
            <a:r>
              <a:rPr lang="en-US" sz="2800" dirty="0" smtClean="0"/>
              <a:t>(Urban Census Organization) </a:t>
            </a:r>
            <a:endParaRPr lang="en-US" sz="2800" dirty="0"/>
          </a:p>
        </p:txBody>
      </p:sp>
    </p:spTree>
    <p:extLst>
      <p:ext uri="{BB962C8B-B14F-4D97-AF65-F5344CB8AC3E}">
        <p14:creationId xmlns:p14="http://schemas.microsoft.com/office/powerpoint/2010/main" val="27777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0" y="727345"/>
            <a:ext cx="5951351" cy="5673456"/>
          </a:xfrm>
          <a:prstGeom prst="rect">
            <a:avLst/>
          </a:prstGeom>
        </p:spPr>
      </p:pic>
      <p:sp>
        <p:nvSpPr>
          <p:cNvPr id="5" name="TextBox 4"/>
          <p:cNvSpPr txBox="1"/>
          <p:nvPr/>
        </p:nvSpPr>
        <p:spPr>
          <a:xfrm>
            <a:off x="7408190" y="1177871"/>
            <a:ext cx="3688596" cy="1384995"/>
          </a:xfrm>
          <a:prstGeom prst="rect">
            <a:avLst/>
          </a:prstGeom>
          <a:noFill/>
        </p:spPr>
        <p:txBody>
          <a:bodyPr wrap="square" rtlCol="0">
            <a:spAutoFit/>
          </a:bodyPr>
          <a:lstStyle/>
          <a:p>
            <a:r>
              <a:rPr lang="en-US" sz="2800" dirty="0" smtClean="0"/>
              <a:t>Trigger: Air Department </a:t>
            </a:r>
          </a:p>
          <a:p>
            <a:r>
              <a:rPr lang="en-US" sz="2800" dirty="0" smtClean="0"/>
              <a:t>(Urban Environmental Organization)</a:t>
            </a:r>
            <a:endParaRPr lang="en-US" sz="2800" dirty="0"/>
          </a:p>
        </p:txBody>
      </p:sp>
    </p:spTree>
    <p:extLst>
      <p:ext uri="{BB962C8B-B14F-4D97-AF65-F5344CB8AC3E}">
        <p14:creationId xmlns:p14="http://schemas.microsoft.com/office/powerpoint/2010/main" val="2140686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85" y="2447317"/>
            <a:ext cx="10364451" cy="1596177"/>
          </a:xfrm>
        </p:spPr>
        <p:txBody>
          <a:bodyPr/>
          <a:lstStyle/>
          <a:p>
            <a:r>
              <a:rPr lang="en-US" dirty="0" smtClean="0"/>
              <a:t>Screen shots of key </a:t>
            </a:r>
            <a:r>
              <a:rPr lang="en-US" dirty="0" err="1" smtClean="0"/>
              <a:t>usecase</a:t>
            </a:r>
            <a:endParaRPr lang="en-US" dirty="0"/>
          </a:p>
        </p:txBody>
      </p:sp>
    </p:spTree>
    <p:extLst>
      <p:ext uri="{BB962C8B-B14F-4D97-AF65-F5344CB8AC3E}">
        <p14:creationId xmlns:p14="http://schemas.microsoft.com/office/powerpoint/2010/main" val="1657322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1729" y="712921"/>
            <a:ext cx="8752617" cy="5928101"/>
          </a:xfrm>
          <a:prstGeom prst="rect">
            <a:avLst/>
          </a:prstGeom>
        </p:spPr>
      </p:pic>
      <p:sp>
        <p:nvSpPr>
          <p:cNvPr id="7" name="TextBox 6"/>
          <p:cNvSpPr txBox="1"/>
          <p:nvPr/>
        </p:nvSpPr>
        <p:spPr>
          <a:xfrm>
            <a:off x="1801729" y="247973"/>
            <a:ext cx="8752617" cy="369332"/>
          </a:xfrm>
          <a:prstGeom prst="rect">
            <a:avLst/>
          </a:prstGeom>
          <a:noFill/>
        </p:spPr>
        <p:txBody>
          <a:bodyPr wrap="square" rtlCol="0">
            <a:spAutoFit/>
          </a:bodyPr>
          <a:lstStyle/>
          <a:p>
            <a:r>
              <a:rPr lang="en-US" dirty="0" smtClean="0"/>
              <a:t>Organization Admin create employee and assign a </a:t>
            </a:r>
            <a:r>
              <a:rPr lang="en-US" dirty="0" err="1" smtClean="0"/>
              <a:t>useraccount</a:t>
            </a:r>
            <a:r>
              <a:rPr lang="en-US" dirty="0" smtClean="0"/>
              <a:t> for each one</a:t>
            </a:r>
            <a:endParaRPr lang="en-US" dirty="0"/>
          </a:p>
        </p:txBody>
      </p:sp>
    </p:spTree>
    <p:extLst>
      <p:ext uri="{BB962C8B-B14F-4D97-AF65-F5344CB8AC3E}">
        <p14:creationId xmlns:p14="http://schemas.microsoft.com/office/powerpoint/2010/main" val="1643905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1957" y="293552"/>
            <a:ext cx="8367921" cy="6378467"/>
          </a:xfrm>
          <a:prstGeom prst="rect">
            <a:avLst/>
          </a:prstGeom>
        </p:spPr>
      </p:pic>
    </p:spTree>
    <p:extLst>
      <p:ext uri="{BB962C8B-B14F-4D97-AF65-F5344CB8AC3E}">
        <p14:creationId xmlns:p14="http://schemas.microsoft.com/office/powerpoint/2010/main" val="1950473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96545" y="639062"/>
            <a:ext cx="8702816" cy="5825319"/>
          </a:xfrm>
          <a:prstGeom prst="rect">
            <a:avLst/>
          </a:prstGeom>
        </p:spPr>
      </p:pic>
    </p:spTree>
    <p:extLst>
      <p:ext uri="{BB962C8B-B14F-4D97-AF65-F5344CB8AC3E}">
        <p14:creationId xmlns:p14="http://schemas.microsoft.com/office/powerpoint/2010/main" val="1745061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45538" y="201478"/>
            <a:ext cx="8576334" cy="6450044"/>
          </a:xfrm>
          <a:prstGeom prst="rect">
            <a:avLst/>
          </a:prstGeom>
        </p:spPr>
      </p:pic>
    </p:spTree>
    <p:extLst>
      <p:ext uri="{BB962C8B-B14F-4D97-AF65-F5344CB8AC3E}">
        <p14:creationId xmlns:p14="http://schemas.microsoft.com/office/powerpoint/2010/main" val="449138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8852" y="108488"/>
            <a:ext cx="8699548" cy="6527799"/>
          </a:xfrm>
          <a:prstGeom prst="rect">
            <a:avLst/>
          </a:prstGeom>
        </p:spPr>
      </p:pic>
    </p:spTree>
    <p:extLst>
      <p:ext uri="{BB962C8B-B14F-4D97-AF65-F5344CB8AC3E}">
        <p14:creationId xmlns:p14="http://schemas.microsoft.com/office/powerpoint/2010/main" val="1132939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171714" y="1825625"/>
            <a:ext cx="5848572" cy="4351338"/>
          </a:xfrm>
          <a:prstGeom prst="rect">
            <a:avLst/>
          </a:prstGeom>
        </p:spPr>
      </p:pic>
    </p:spTree>
    <p:extLst>
      <p:ext uri="{BB962C8B-B14F-4D97-AF65-F5344CB8AC3E}">
        <p14:creationId xmlns:p14="http://schemas.microsoft.com/office/powerpoint/2010/main" val="693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4791" y="387456"/>
            <a:ext cx="8993481" cy="6176075"/>
          </a:xfrm>
          <a:prstGeom prst="rect">
            <a:avLst/>
          </a:prstGeom>
        </p:spPr>
      </p:pic>
    </p:spTree>
    <p:extLst>
      <p:ext uri="{BB962C8B-B14F-4D97-AF65-F5344CB8AC3E}">
        <p14:creationId xmlns:p14="http://schemas.microsoft.com/office/powerpoint/2010/main" val="1564733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824" y="565043"/>
            <a:ext cx="9113004" cy="5835758"/>
          </a:xfrm>
          <a:prstGeom prst="rect">
            <a:avLst/>
          </a:prstGeom>
        </p:spPr>
      </p:pic>
    </p:spTree>
    <p:extLst>
      <p:ext uri="{BB962C8B-B14F-4D97-AF65-F5344CB8AC3E}">
        <p14:creationId xmlns:p14="http://schemas.microsoft.com/office/powerpoint/2010/main" val="1870492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4" y="760206"/>
            <a:ext cx="9283483" cy="5299631"/>
          </a:xfrm>
          <a:prstGeom prst="rect">
            <a:avLst/>
          </a:prstGeom>
        </p:spPr>
      </p:pic>
    </p:spTree>
    <p:extLst>
      <p:ext uri="{BB962C8B-B14F-4D97-AF65-F5344CB8AC3E}">
        <p14:creationId xmlns:p14="http://schemas.microsoft.com/office/powerpoint/2010/main" val="724707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9864" y="708762"/>
            <a:ext cx="9391973" cy="5737390"/>
          </a:xfrm>
          <a:prstGeom prst="rect">
            <a:avLst/>
          </a:prstGeom>
        </p:spPr>
      </p:pic>
    </p:spTree>
    <p:extLst>
      <p:ext uri="{BB962C8B-B14F-4D97-AF65-F5344CB8AC3E}">
        <p14:creationId xmlns:p14="http://schemas.microsoft.com/office/powerpoint/2010/main" val="81498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0347" y="708760"/>
            <a:ext cx="9252488" cy="5459565"/>
          </a:xfrm>
          <a:prstGeom prst="rect">
            <a:avLst/>
          </a:prstGeom>
        </p:spPr>
      </p:pic>
    </p:spTree>
    <p:extLst>
      <p:ext uri="{BB962C8B-B14F-4D97-AF65-F5344CB8AC3E}">
        <p14:creationId xmlns:p14="http://schemas.microsoft.com/office/powerpoint/2010/main" val="1481895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42694" y="654506"/>
            <a:ext cx="9942822" cy="5572123"/>
          </a:xfrm>
          <a:prstGeom prst="rect">
            <a:avLst/>
          </a:prstGeom>
        </p:spPr>
      </p:pic>
    </p:spTree>
    <p:extLst>
      <p:ext uri="{BB962C8B-B14F-4D97-AF65-F5344CB8AC3E}">
        <p14:creationId xmlns:p14="http://schemas.microsoft.com/office/powerpoint/2010/main" val="1490060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800" y="723900"/>
            <a:ext cx="9608457" cy="5384739"/>
          </a:xfrm>
          <a:prstGeom prst="rect">
            <a:avLst/>
          </a:prstGeom>
        </p:spPr>
      </p:pic>
    </p:spTree>
    <p:extLst>
      <p:ext uri="{BB962C8B-B14F-4D97-AF65-F5344CB8AC3E}">
        <p14:creationId xmlns:p14="http://schemas.microsoft.com/office/powerpoint/2010/main" val="1470764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4057" y="709386"/>
            <a:ext cx="9922592" cy="5560786"/>
          </a:xfrm>
          <a:prstGeom prst="rect">
            <a:avLst/>
          </a:prstGeom>
        </p:spPr>
      </p:pic>
    </p:spTree>
    <p:extLst>
      <p:ext uri="{BB962C8B-B14F-4D97-AF65-F5344CB8AC3E}">
        <p14:creationId xmlns:p14="http://schemas.microsoft.com/office/powerpoint/2010/main" val="1042436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5315" y="883557"/>
            <a:ext cx="9260114" cy="5189522"/>
          </a:xfrm>
          <a:prstGeom prst="rect">
            <a:avLst/>
          </a:prstGeom>
        </p:spPr>
      </p:pic>
    </p:spTree>
    <p:extLst>
      <p:ext uri="{BB962C8B-B14F-4D97-AF65-F5344CB8AC3E}">
        <p14:creationId xmlns:p14="http://schemas.microsoft.com/office/powerpoint/2010/main" val="1823684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3371" y="796473"/>
            <a:ext cx="9448800" cy="5357586"/>
          </a:xfrm>
          <a:prstGeom prst="rect">
            <a:avLst/>
          </a:prstGeom>
        </p:spPr>
      </p:pic>
    </p:spTree>
    <p:extLst>
      <p:ext uri="{BB962C8B-B14F-4D97-AF65-F5344CB8AC3E}">
        <p14:creationId xmlns:p14="http://schemas.microsoft.com/office/powerpoint/2010/main" val="510699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Problem Statement</a:t>
            </a:r>
            <a:r>
              <a:rPr lang="zh-CN" altLang="en-US" dirty="0"/>
              <a:t>：</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59840" y="1923256"/>
            <a:ext cx="8647082" cy="3715543"/>
          </a:xfrm>
          <a:prstGeom prst="rect">
            <a:avLst/>
          </a:prstGeom>
        </p:spPr>
      </p:pic>
    </p:spTree>
    <p:extLst>
      <p:ext uri="{BB962C8B-B14F-4D97-AF65-F5344CB8AC3E}">
        <p14:creationId xmlns:p14="http://schemas.microsoft.com/office/powerpoint/2010/main" val="81231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2400" y="825500"/>
            <a:ext cx="9535886" cy="5168900"/>
          </a:xfrm>
          <a:prstGeom prst="rect">
            <a:avLst/>
          </a:prstGeom>
        </p:spPr>
      </p:pic>
    </p:spTree>
    <p:extLst>
      <p:ext uri="{BB962C8B-B14F-4D97-AF65-F5344CB8AC3E}">
        <p14:creationId xmlns:p14="http://schemas.microsoft.com/office/powerpoint/2010/main" val="964817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800" y="769257"/>
            <a:ext cx="9303657" cy="5080000"/>
          </a:xfrm>
          <a:prstGeom prst="rect">
            <a:avLst/>
          </a:prstGeom>
        </p:spPr>
      </p:pic>
    </p:spTree>
    <p:extLst>
      <p:ext uri="{BB962C8B-B14F-4D97-AF65-F5344CB8AC3E}">
        <p14:creationId xmlns:p14="http://schemas.microsoft.com/office/powerpoint/2010/main" val="763659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571500"/>
            <a:ext cx="9144000" cy="5715000"/>
          </a:xfrm>
          <a:prstGeom prst="rect">
            <a:avLst/>
          </a:prstGeom>
        </p:spPr>
      </p:pic>
    </p:spTree>
    <p:extLst>
      <p:ext uri="{BB962C8B-B14F-4D97-AF65-F5344CB8AC3E}">
        <p14:creationId xmlns:p14="http://schemas.microsoft.com/office/powerpoint/2010/main" val="21247781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53" y="1978926"/>
            <a:ext cx="10515600" cy="2250246"/>
          </a:xfrm>
        </p:spPr>
        <p:txBody>
          <a:bodyPr/>
          <a:lstStyle/>
          <a:p>
            <a:pPr algn="ctr"/>
            <a:r>
              <a:rPr lang="en-US" dirty="0" smtClean="0"/>
              <a:t>Q&amp;A?</a:t>
            </a:r>
            <a:endParaRPr lang="en-US" dirty="0"/>
          </a:p>
        </p:txBody>
      </p:sp>
    </p:spTree>
    <p:extLst>
      <p:ext uri="{BB962C8B-B14F-4D97-AF65-F5344CB8AC3E}">
        <p14:creationId xmlns:p14="http://schemas.microsoft.com/office/powerpoint/2010/main" val="258103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altLang="zh-CN" baseline="0" dirty="0"/>
              <a:t>Inefficient information distribution; </a:t>
            </a:r>
          </a:p>
          <a:p>
            <a:r>
              <a:rPr lang="en-US" altLang="zh-CN" dirty="0"/>
              <a:t>P</a:t>
            </a:r>
            <a:r>
              <a:rPr lang="en-US" altLang="zh-CN" baseline="0" dirty="0"/>
              <a:t>roblems are realized too late to be fixed;</a:t>
            </a:r>
          </a:p>
          <a:p>
            <a:r>
              <a:rPr lang="en-US" altLang="zh-CN" dirty="0"/>
              <a:t>Slow or No responds to issues;</a:t>
            </a:r>
            <a:endParaRPr lang="en-US" altLang="zh-CN" baseline="0" dirty="0"/>
          </a:p>
          <a:p>
            <a:r>
              <a:rPr lang="en-US" altLang="zh-CN" baseline="0" dirty="0"/>
              <a:t>High</a:t>
            </a:r>
            <a:r>
              <a:rPr lang="en-US" altLang="zh-CN" dirty="0"/>
              <a:t> costs in urban planning, but low payback;</a:t>
            </a:r>
          </a:p>
          <a:p>
            <a:r>
              <a:rPr lang="en-US" dirty="0"/>
              <a:t>Not only environment but what about the other aspects</a:t>
            </a:r>
            <a:r>
              <a:rPr lang="en-US" dirty="0" smtClean="0"/>
              <a:t>?! They </a:t>
            </a:r>
            <a:r>
              <a:rPr lang="en-US" dirty="0"/>
              <a:t>are LINKED!</a:t>
            </a:r>
          </a:p>
        </p:txBody>
      </p:sp>
    </p:spTree>
    <p:extLst>
      <p:ext uri="{BB962C8B-B14F-4D97-AF65-F5344CB8AC3E}">
        <p14:creationId xmlns:p14="http://schemas.microsoft.com/office/powerpoint/2010/main" val="176803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6413" y="834886"/>
            <a:ext cx="9312866" cy="1554578"/>
          </a:xfrm>
        </p:spPr>
        <p:txBody>
          <a:bodyPr>
            <a:normAutofit fontScale="90000"/>
          </a:bodyPr>
          <a:lstStyle/>
          <a:p>
            <a:r>
              <a:rPr lang="en-US" dirty="0"/>
              <a:t>Our Approach</a:t>
            </a:r>
            <a:br>
              <a:rPr lang="en-US" dirty="0"/>
            </a:br>
            <a:r>
              <a:rPr lang="en-US" dirty="0"/>
              <a:t>-A smart urban planning system</a:t>
            </a:r>
          </a:p>
        </p:txBody>
      </p:sp>
      <p:sp>
        <p:nvSpPr>
          <p:cNvPr id="3" name="Subtitle 2"/>
          <p:cNvSpPr>
            <a:spLocks noGrp="1"/>
          </p:cNvSpPr>
          <p:nvPr>
            <p:ph type="subTitle" idx="1"/>
          </p:nvPr>
        </p:nvSpPr>
        <p:spPr>
          <a:xfrm>
            <a:off x="600501" y="2389463"/>
            <a:ext cx="9968107" cy="3479073"/>
          </a:xfrm>
        </p:spPr>
        <p:txBody>
          <a:bodyPr>
            <a:normAutofit fontScale="85000" lnSpcReduction="10000"/>
          </a:bodyPr>
          <a:lstStyle/>
          <a:p>
            <a:pPr marL="457200" indent="-457200" algn="l">
              <a:buAutoNum type="arabicPeriod"/>
            </a:pPr>
            <a:endParaRPr lang="en-US" dirty="0"/>
          </a:p>
          <a:p>
            <a:pPr marL="342900" indent="-342900" algn="l">
              <a:buFont typeface="Arial" charset="0"/>
              <a:buChar char="•"/>
            </a:pPr>
            <a:r>
              <a:rPr lang="en-US" dirty="0">
                <a:solidFill>
                  <a:schemeClr val="tx1"/>
                </a:solidFill>
              </a:rPr>
              <a:t>C</a:t>
            </a:r>
            <a:r>
              <a:rPr lang="en-US" baseline="0" dirty="0">
                <a:solidFill>
                  <a:schemeClr val="tx1"/>
                </a:solidFill>
              </a:rPr>
              <a:t>onnects  governments from all jurisdiction levels with different data collecting institutes</a:t>
            </a:r>
          </a:p>
          <a:p>
            <a:pPr marL="342900" indent="-342900" algn="l">
              <a:buFont typeface="Arial" charset="0"/>
              <a:buChar char="•"/>
            </a:pPr>
            <a:r>
              <a:rPr lang="en-US" baseline="0" dirty="0">
                <a:solidFill>
                  <a:schemeClr val="tx1"/>
                </a:solidFill>
              </a:rPr>
              <a:t> It can bring in all data into the system</a:t>
            </a:r>
          </a:p>
          <a:p>
            <a:pPr marL="342900" indent="-342900" algn="l">
              <a:buFont typeface="Arial" charset="0"/>
              <a:buChar char="•"/>
            </a:pPr>
            <a:r>
              <a:rPr lang="en-US" baseline="0" dirty="0">
                <a:solidFill>
                  <a:schemeClr val="tx1"/>
                </a:solidFill>
              </a:rPr>
              <a:t> Real-time tracking the cities and monitor if the city is in a good healthy trend. </a:t>
            </a:r>
          </a:p>
          <a:p>
            <a:pPr marL="342900" indent="-342900" algn="l">
              <a:buFont typeface="Arial" charset="0"/>
              <a:buChar char="•"/>
            </a:pPr>
            <a:r>
              <a:rPr lang="en-US" baseline="0" dirty="0">
                <a:solidFill>
                  <a:schemeClr val="tx1"/>
                </a:solidFill>
              </a:rPr>
              <a:t>Catch  abnormal data</a:t>
            </a:r>
          </a:p>
          <a:p>
            <a:pPr marL="342900" indent="-342900" algn="l">
              <a:buFont typeface="Arial" charset="0"/>
              <a:buChar char="•"/>
            </a:pPr>
            <a:r>
              <a:rPr lang="en-US" dirty="0">
                <a:solidFill>
                  <a:schemeClr val="tx1"/>
                </a:solidFill>
              </a:rPr>
              <a:t>T</a:t>
            </a:r>
            <a:r>
              <a:rPr lang="en-US" baseline="0" dirty="0">
                <a:solidFill>
                  <a:schemeClr val="tx1"/>
                </a:solidFill>
              </a:rPr>
              <a:t>ransferring work requests among departments or institutes</a:t>
            </a:r>
          </a:p>
          <a:p>
            <a:pPr marL="342900" indent="-342900" algn="l">
              <a:buFont typeface="Arial" charset="0"/>
              <a:buChar char="•"/>
            </a:pPr>
            <a:r>
              <a:rPr lang="en-US" dirty="0">
                <a:solidFill>
                  <a:schemeClr val="tx1"/>
                </a:solidFill>
              </a:rPr>
              <a:t>C</a:t>
            </a:r>
            <a:r>
              <a:rPr lang="en-US" baseline="0" dirty="0">
                <a:solidFill>
                  <a:schemeClr val="tx1"/>
                </a:solidFill>
              </a:rPr>
              <a:t>alculate different indexes </a:t>
            </a:r>
            <a:r>
              <a:rPr lang="en-US" dirty="0">
                <a:solidFill>
                  <a:schemeClr val="tx1"/>
                </a:solidFill>
              </a:rPr>
              <a:t>G</a:t>
            </a:r>
            <a:r>
              <a:rPr lang="en-US" baseline="0" dirty="0">
                <a:solidFill>
                  <a:schemeClr val="tx1"/>
                </a:solidFill>
              </a:rPr>
              <a:t>enerates reports and advices for cities in need</a:t>
            </a:r>
            <a:endParaRPr lang="en-US" dirty="0">
              <a:solidFill>
                <a:schemeClr val="tx1"/>
              </a:solidFill>
            </a:endParaRPr>
          </a:p>
        </p:txBody>
      </p:sp>
    </p:spTree>
    <p:extLst>
      <p:ext uri="{BB962C8B-B14F-4D97-AF65-F5344CB8AC3E}">
        <p14:creationId xmlns:p14="http://schemas.microsoft.com/office/powerpoint/2010/main" val="15319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start: </a:t>
            </a:r>
            <a:r>
              <a:rPr lang="en-US" dirty="0" err="1"/>
              <a:t>sth</a:t>
            </a:r>
            <a:r>
              <a:rPr lang="en-US" dirty="0"/>
              <a:t> about our project</a:t>
            </a:r>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Data Generation</a:t>
            </a:r>
          </a:p>
          <a:p>
            <a:pPr lvl="1"/>
            <a:r>
              <a:rPr lang="en-US" dirty="0"/>
              <a:t>Normal Distribution </a:t>
            </a:r>
          </a:p>
          <a:p>
            <a:pPr lvl="1"/>
            <a:r>
              <a:rPr lang="en-US" dirty="0"/>
              <a:t>Tried to make data look more real</a:t>
            </a:r>
          </a:p>
          <a:p>
            <a:pPr lvl="1"/>
            <a:r>
              <a:rPr lang="en-US" dirty="0"/>
              <a:t>More reliable for program testing purpose</a:t>
            </a:r>
          </a:p>
          <a:p>
            <a:r>
              <a:rPr lang="en-US" dirty="0"/>
              <a:t>Data Validation</a:t>
            </a:r>
          </a:p>
          <a:p>
            <a:pPr lvl="1"/>
            <a:r>
              <a:rPr lang="en-US" dirty="0"/>
              <a:t>Regular expression &amp; Key Listener. consume &amp; Exceptional handling</a:t>
            </a:r>
          </a:p>
          <a:p>
            <a:pPr lvl="1"/>
            <a:r>
              <a:rPr lang="en-US" dirty="0"/>
              <a:t>All indexes or ratios (two decimal formats) for more readable outcome</a:t>
            </a:r>
          </a:p>
          <a:p>
            <a:r>
              <a:rPr lang="en-US" dirty="0"/>
              <a:t>User friendly UI design</a:t>
            </a:r>
          </a:p>
          <a:p>
            <a:endParaRPr lang="en-US" dirty="0"/>
          </a:p>
        </p:txBody>
      </p:sp>
    </p:spTree>
    <p:extLst>
      <p:ext uri="{BB962C8B-B14F-4D97-AF65-F5344CB8AC3E}">
        <p14:creationId xmlns:p14="http://schemas.microsoft.com/office/powerpoint/2010/main" val="437467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591" y="0"/>
            <a:ext cx="10364451" cy="1596177"/>
          </a:xfrm>
        </p:spPr>
        <p:txBody>
          <a:bodyPr/>
          <a:lstStyle/>
          <a:p>
            <a:r>
              <a:rPr lang="en-US" dirty="0"/>
              <a:t>Object Model</a:t>
            </a:r>
          </a:p>
        </p:txBody>
      </p:sp>
      <p:pic>
        <p:nvPicPr>
          <p:cNvPr id="4" name="Picture 3"/>
          <p:cNvPicPr>
            <a:picLocks noChangeAspect="1"/>
          </p:cNvPicPr>
          <p:nvPr/>
        </p:nvPicPr>
        <p:blipFill>
          <a:blip r:embed="rId2"/>
          <a:stretch>
            <a:fillRect/>
          </a:stretch>
        </p:blipFill>
        <p:spPr>
          <a:xfrm>
            <a:off x="655591" y="1208868"/>
            <a:ext cx="10859650" cy="5432156"/>
          </a:xfrm>
          <a:prstGeom prst="rect">
            <a:avLst/>
          </a:prstGeom>
        </p:spPr>
      </p:pic>
    </p:spTree>
    <p:extLst>
      <p:ext uri="{BB962C8B-B14F-4D97-AF65-F5344CB8AC3E}">
        <p14:creationId xmlns:p14="http://schemas.microsoft.com/office/powerpoint/2010/main" val="18853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a:t>
            </a:r>
          </a:p>
        </p:txBody>
      </p:sp>
      <p:sp>
        <p:nvSpPr>
          <p:cNvPr id="3" name="Content Placeholder 2"/>
          <p:cNvSpPr>
            <a:spLocks noGrp="1"/>
          </p:cNvSpPr>
          <p:nvPr>
            <p:ph sz="quarter" idx="13"/>
          </p:nvPr>
        </p:nvSpPr>
        <p:spPr/>
        <p:txBody>
          <a:bodyPr/>
          <a:lstStyle/>
          <a:p>
            <a:r>
              <a:rPr lang="en-US" dirty="0"/>
              <a:t>System Admin Role</a:t>
            </a:r>
          </a:p>
          <a:p>
            <a:pPr lvl="1"/>
            <a:r>
              <a:rPr lang="en-US" sz="1400" dirty="0"/>
              <a:t>System Admin creates State, city and organization</a:t>
            </a:r>
          </a:p>
          <a:p>
            <a:pPr lvl="1"/>
            <a:r>
              <a:rPr lang="en-US" sz="1400" dirty="0"/>
              <a:t>System admin add AND ASSIGN USERACCOUNT FOR organization admin</a:t>
            </a:r>
          </a:p>
          <a:p>
            <a:r>
              <a:rPr lang="en-US" dirty="0"/>
              <a:t>Organization ADMIN role</a:t>
            </a:r>
          </a:p>
          <a:p>
            <a:pPr lvl="1"/>
            <a:r>
              <a:rPr lang="en-US" sz="1400" dirty="0"/>
              <a:t>Organization ADMIN LOG IN</a:t>
            </a:r>
          </a:p>
          <a:p>
            <a:pPr lvl="1"/>
            <a:r>
              <a:rPr lang="en-US" sz="1400" dirty="0"/>
              <a:t>ORGANIZATION ADMIN CREATES DEPARTMENT AND EMPLOYEE AND ASSIGN USERACCOUNT FOR EMPLOYEE</a:t>
            </a:r>
          </a:p>
          <a:p>
            <a:pPr lvl="1"/>
            <a:r>
              <a:rPr lang="en-US" sz="1400" dirty="0"/>
              <a:t>ORGANIZATION ADMIN VIEW REQUEST FROM </a:t>
            </a:r>
            <a:r>
              <a:rPr lang="en-US" sz="1400" dirty="0" smtClean="0"/>
              <a:t>other organization ADMIN </a:t>
            </a:r>
            <a:r>
              <a:rPr lang="en-US" sz="1400" dirty="0"/>
              <a:t>AND PROCESS </a:t>
            </a:r>
            <a:r>
              <a:rPr lang="en-US" sz="1400" dirty="0" smtClean="0"/>
              <a:t>REQUESTs </a:t>
            </a:r>
            <a:r>
              <a:rPr lang="en-US" sz="1400" dirty="0"/>
              <a:t>BY ASSIGNING TO PARTICULAR EMPLOYEE</a:t>
            </a:r>
          </a:p>
          <a:p>
            <a:pPr lvl="1"/>
            <a:r>
              <a:rPr lang="en-US" sz="1400" dirty="0"/>
              <a:t>ORGANIZATION ADMIN VIEW </a:t>
            </a:r>
            <a:r>
              <a:rPr lang="en-US" sz="1400" dirty="0" smtClean="0"/>
              <a:t>REQUEST reminder FROM </a:t>
            </a:r>
            <a:r>
              <a:rPr lang="en-US" sz="1400" dirty="0"/>
              <a:t>EMPLOYEE, APPROVE AND GO TO REPORT THE REQUEST TO </a:t>
            </a:r>
            <a:r>
              <a:rPr lang="en-US" sz="1400" dirty="0" smtClean="0"/>
              <a:t>other </a:t>
            </a:r>
            <a:r>
              <a:rPr lang="en-US" sz="1400" dirty="0" err="1" smtClean="0"/>
              <a:t>organiazation</a:t>
            </a:r>
            <a:r>
              <a:rPr lang="en-US" sz="1400" dirty="0" smtClean="0"/>
              <a:t> admin</a:t>
            </a:r>
            <a:endParaRPr lang="en-US" sz="1400" dirty="0"/>
          </a:p>
          <a:p>
            <a:endParaRPr lang="en-US" dirty="0"/>
          </a:p>
        </p:txBody>
      </p:sp>
    </p:spTree>
    <p:extLst>
      <p:ext uri="{BB962C8B-B14F-4D97-AF65-F5344CB8AC3E}">
        <p14:creationId xmlns:p14="http://schemas.microsoft.com/office/powerpoint/2010/main" val="1055056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sz="quarter" idx="13"/>
          </p:nvPr>
        </p:nvSpPr>
        <p:spPr/>
        <p:txBody>
          <a:bodyPr>
            <a:normAutofit/>
          </a:bodyPr>
          <a:lstStyle/>
          <a:p>
            <a:r>
              <a:rPr lang="en-US" dirty="0" err="1" smtClean="0"/>
              <a:t>INSpecTOR</a:t>
            </a:r>
            <a:r>
              <a:rPr lang="en-US" dirty="0" smtClean="0"/>
              <a:t> </a:t>
            </a:r>
            <a:r>
              <a:rPr lang="en-US" dirty="0"/>
              <a:t>&amp; MANAGER</a:t>
            </a:r>
          </a:p>
          <a:p>
            <a:pPr lvl="1"/>
            <a:r>
              <a:rPr lang="en-US" sz="1400" dirty="0"/>
              <a:t>INPUT REAL-TIME DATA AND SEND </a:t>
            </a:r>
            <a:r>
              <a:rPr lang="en-US" sz="1400" dirty="0" err="1" smtClean="0"/>
              <a:t>REquest</a:t>
            </a:r>
            <a:r>
              <a:rPr lang="en-US" sz="1400" dirty="0" smtClean="0"/>
              <a:t> </a:t>
            </a:r>
            <a:r>
              <a:rPr lang="en-US" sz="1400" dirty="0"/>
              <a:t>TO ORGANIZATION ADMIN IF THERE IS </a:t>
            </a:r>
            <a:r>
              <a:rPr lang="en-US" sz="1400" dirty="0" smtClean="0"/>
              <a:t>An </a:t>
            </a:r>
            <a:r>
              <a:rPr lang="en-US" sz="1400" dirty="0"/>
              <a:t>UNHEALTHY TREND </a:t>
            </a:r>
            <a:r>
              <a:rPr lang="en-US" sz="1400" dirty="0" smtClean="0"/>
              <a:t>of THE </a:t>
            </a:r>
            <a:r>
              <a:rPr lang="en-US" sz="1400" dirty="0"/>
              <a:t>CITY STATUS</a:t>
            </a:r>
          </a:p>
          <a:p>
            <a:pPr lvl="1"/>
            <a:r>
              <a:rPr lang="en-US" sz="1400" dirty="0" err="1"/>
              <a:t>vIEW</a:t>
            </a:r>
            <a:r>
              <a:rPr lang="en-US" sz="1400" dirty="0"/>
              <a:t> AND PROCESS REQUEST FROM ORGANIZATION ADMIN BY SENDING PARTICULAR DATAPACKAGE BACK</a:t>
            </a:r>
          </a:p>
          <a:p>
            <a:r>
              <a:rPr lang="en-US" dirty="0" err="1"/>
              <a:t>dATA</a:t>
            </a:r>
            <a:r>
              <a:rPr lang="en-US" dirty="0"/>
              <a:t> ANALYST </a:t>
            </a:r>
          </a:p>
          <a:p>
            <a:pPr lvl="1"/>
            <a:r>
              <a:rPr lang="en-US" sz="1400" dirty="0"/>
              <a:t>VIEW AND ANALYZE REQUEST ASSIGNED BY ORGANIZATION ADMIN BY COLLECTING DATA FROM EACH DEPARTMENT</a:t>
            </a:r>
          </a:p>
          <a:p>
            <a:pPr lvl="1"/>
            <a:r>
              <a:rPr lang="en-US" sz="1400" dirty="0"/>
              <a:t>GENERATE AND UPLOAD ANALYZING REPORT TO STRATEGIC </a:t>
            </a:r>
            <a:r>
              <a:rPr lang="en-US" sz="1400" dirty="0" smtClean="0"/>
              <a:t>DEPARTMENT</a:t>
            </a:r>
          </a:p>
          <a:p>
            <a:r>
              <a:rPr lang="en-US" dirty="0" err="1" smtClean="0"/>
              <a:t>sTRATEGIC</a:t>
            </a:r>
            <a:r>
              <a:rPr lang="en-US" dirty="0" smtClean="0"/>
              <a:t> PLANNING CONSULTANT</a:t>
            </a:r>
          </a:p>
          <a:p>
            <a:pPr lvl="1"/>
            <a:r>
              <a:rPr lang="en-US" sz="1400" dirty="0" smtClean="0"/>
              <a:t>VIEW REPORT FROM ANALYZING DEPARTMENT AND GENERATE STRATEGIC REPORT</a:t>
            </a:r>
          </a:p>
          <a:p>
            <a:pPr lvl="1"/>
            <a:r>
              <a:rPr lang="en-US" sz="1400" dirty="0" smtClean="0"/>
              <a:t>UPLOAD THE REPORT  </a:t>
            </a:r>
            <a:endParaRPr lang="en-US" sz="1400" dirty="0"/>
          </a:p>
          <a:p>
            <a:endParaRPr lang="en-US" dirty="0"/>
          </a:p>
        </p:txBody>
      </p:sp>
    </p:spTree>
    <p:extLst>
      <p:ext uri="{BB962C8B-B14F-4D97-AF65-F5344CB8AC3E}">
        <p14:creationId xmlns:p14="http://schemas.microsoft.com/office/powerpoint/2010/main" val="1343320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804</TotalTime>
  <Words>816</Words>
  <Application>Microsoft Macintosh PowerPoint</Application>
  <PresentationFormat>Widescreen</PresentationFormat>
  <Paragraphs>80</Paragraphs>
  <Slides>33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DengXian</vt:lpstr>
      <vt:lpstr>Tw Cen MT</vt:lpstr>
      <vt:lpstr>宋体</vt:lpstr>
      <vt:lpstr>Arial</vt:lpstr>
      <vt:lpstr>Droplet</vt:lpstr>
      <vt:lpstr>5100-Final Presentation</vt:lpstr>
      <vt:lpstr>Problem Statement:</vt:lpstr>
      <vt:lpstr>Problem Statement：</vt:lpstr>
      <vt:lpstr>Problem Statement:</vt:lpstr>
      <vt:lpstr>Our Approach -A smart urban planning system</vt:lpstr>
      <vt:lpstr>Before start: sth about our project</vt:lpstr>
      <vt:lpstr>Object Model</vt:lpstr>
      <vt:lpstr>Steps</vt:lpstr>
      <vt:lpstr>STEPS</vt:lpstr>
      <vt:lpstr>PowerPoint Presentation</vt:lpstr>
      <vt:lpstr>PowerPoint Presentation</vt:lpstr>
      <vt:lpstr>PowerPoint Presentation</vt:lpstr>
      <vt:lpstr>PowerPoint Presentation</vt:lpstr>
      <vt:lpstr>Screen shots of key usecase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5100-Final Presentation</dc:title>
  <dc:creator>张舒</dc:creator>
  <cp:lastModifiedBy>张舒</cp:lastModifiedBy>
  <cp:revision>33</cp:revision>
  <dcterms:created xsi:type="dcterms:W3CDTF">2016-12-11T15:20:35Z</dcterms:created>
  <dcterms:modified xsi:type="dcterms:W3CDTF">2016-12-12T04:50:41Z</dcterms:modified>
</cp:coreProperties>
</file>